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9" r:id="rId3"/>
    <p:sldId id="280" r:id="rId4"/>
    <p:sldId id="261" r:id="rId5"/>
    <p:sldId id="281" r:id="rId6"/>
    <p:sldId id="283" r:id="rId7"/>
    <p:sldId id="282" r:id="rId8"/>
    <p:sldId id="284" r:id="rId9"/>
    <p:sldId id="262" r:id="rId10"/>
    <p:sldId id="301" r:id="rId11"/>
    <p:sldId id="302" r:id="rId12"/>
    <p:sldId id="285" r:id="rId13"/>
    <p:sldId id="303" r:id="rId14"/>
    <p:sldId id="304" r:id="rId15"/>
    <p:sldId id="286" r:id="rId16"/>
    <p:sldId id="288" r:id="rId17"/>
    <p:sldId id="263" r:id="rId18"/>
    <p:sldId id="289" r:id="rId19"/>
    <p:sldId id="265" r:id="rId20"/>
    <p:sldId id="290" r:id="rId21"/>
    <p:sldId id="291" r:id="rId22"/>
    <p:sldId id="292" r:id="rId23"/>
    <p:sldId id="267" r:id="rId24"/>
    <p:sldId id="293" r:id="rId25"/>
    <p:sldId id="294" r:id="rId26"/>
    <p:sldId id="295" r:id="rId27"/>
    <p:sldId id="297" r:id="rId28"/>
    <p:sldId id="296" r:id="rId29"/>
  </p:sldIdLst>
  <p:sldSz cx="9144000" cy="5143500" type="screen16x9"/>
  <p:notesSz cx="6858000" cy="9144000"/>
  <p:embeddedFontLst>
    <p:embeddedFont>
      <p:font typeface="Oswald" pitchFamily="2" charset="77"/>
      <p:regular r:id="rId31"/>
      <p:bold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4EF917-E08E-417A-9F25-BDA15691DF81}">
  <a:tblStyle styleId="{1F4EF917-E08E-417A-9F25-BDA15691DF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0"/>
  </p:normalViewPr>
  <p:slideViewPr>
    <p:cSldViewPr snapToGrid="0" snapToObjects="1">
      <p:cViewPr varScale="1">
        <p:scale>
          <a:sx n="122" d="100"/>
          <a:sy n="12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59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6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07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25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61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975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73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94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27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37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503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29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574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78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90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3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3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16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66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71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Shape 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Shape 16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Shape 1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Shape 2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Shape 3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Shape 3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Shape 5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Shape 6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Shape 6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 7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Shape 7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Shape 7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Shape 7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Shape 10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Shape 112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Shape 11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Shape 13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Shape 142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Shape 14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Shape 15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Shape 15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Shape 15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Shape 15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685800" y="2165245"/>
            <a:ext cx="6019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CLIMB THE LADDER</a:t>
            </a:r>
            <a:br>
              <a:rPr lang="en" dirty="0"/>
            </a:br>
            <a:r>
              <a:rPr lang="en" sz="2800" dirty="0"/>
              <a:t>How to build a </a:t>
            </a:r>
            <a:r>
              <a:rPr lang="en" sz="2800" dirty="0" err="1"/>
              <a:t>fanta</a:t>
            </a:r>
            <a:r>
              <a:rPr lang="en" sz="2800" dirty="0"/>
              <a:t> king from scratch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F626F3-BA64-DB47-9ACB-482D1A8998D4}"/>
              </a:ext>
            </a:extLst>
          </p:cNvPr>
          <p:cNvSpPr txBox="1"/>
          <p:nvPr/>
        </p:nvSpPr>
        <p:spPr>
          <a:xfrm>
            <a:off x="685800" y="3647090"/>
            <a:ext cx="4035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Oswald" pitchFamily="2" charset="77"/>
              </a:rPr>
              <a:t>A Decision Model Project</a:t>
            </a:r>
          </a:p>
          <a:p>
            <a:r>
              <a:rPr lang="en-GB" dirty="0">
                <a:solidFill>
                  <a:schemeClr val="bg1"/>
                </a:solidFill>
                <a:latin typeface="Oswald" pitchFamily="2" charset="77"/>
              </a:rPr>
              <a:t>David Govi - 833653</a:t>
            </a:r>
          </a:p>
          <a:p>
            <a:r>
              <a:rPr lang="en-GB" dirty="0">
                <a:solidFill>
                  <a:schemeClr val="bg1"/>
                </a:solidFill>
                <a:latin typeface="Oswald" pitchFamily="2" charset="77"/>
              </a:rPr>
              <a:t>Paolo Merola - </a:t>
            </a:r>
            <a:r>
              <a:rPr lang="it-IT" dirty="0">
                <a:solidFill>
                  <a:schemeClr val="bg1"/>
                </a:solidFill>
                <a:latin typeface="Oswald" pitchFamily="2" charset="77"/>
              </a:rPr>
              <a:t>834098</a:t>
            </a:r>
            <a:endParaRPr lang="en-GB" dirty="0">
              <a:solidFill>
                <a:schemeClr val="bg1"/>
              </a:solidFill>
              <a:latin typeface="Oswald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GENETICO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 err="1"/>
              <a:t>Emula</a:t>
            </a:r>
            <a:r>
              <a:rPr lang="en" dirty="0"/>
              <a:t> la </a:t>
            </a:r>
            <a:r>
              <a:rPr lang="en" dirty="0" err="1"/>
              <a:t>selezione</a:t>
            </a:r>
            <a:r>
              <a:rPr lang="en" dirty="0"/>
              <a:t> </a:t>
            </a:r>
            <a:r>
              <a:rPr lang="en" dirty="0" err="1"/>
              <a:t>naturale</a:t>
            </a:r>
            <a:endParaRPr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it-IT" dirty="0"/>
              <a:t>Sopravvivono i cromosomi più adatti</a:t>
            </a:r>
            <a:endParaRPr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 dirty="0"/>
              <a:t>Si </a:t>
            </a:r>
            <a:r>
              <a:rPr lang="en" dirty="0" err="1"/>
              <a:t>mescolano</a:t>
            </a:r>
            <a:r>
              <a:rPr lang="en" dirty="0"/>
              <a:t> </a:t>
            </a:r>
            <a:r>
              <a:rPr lang="it-IT" dirty="0"/>
              <a:t>i geni per generare la nuova popolazione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endParaRPr lang="it-IT" sz="14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it-IT" dirty="0"/>
              <a:t>Due possibili versioni:</a:t>
            </a:r>
          </a:p>
          <a:p>
            <a:pPr lvl="1">
              <a:buChar char="»"/>
            </a:pPr>
            <a:r>
              <a:rPr lang="it-IT" sz="1800" dirty="0"/>
              <a:t>Continuo</a:t>
            </a:r>
          </a:p>
          <a:p>
            <a:pPr lvl="1">
              <a:buChar char="»"/>
            </a:pPr>
            <a:r>
              <a:rPr lang="it-IT" sz="1800" b="1" dirty="0">
                <a:solidFill>
                  <a:srgbClr val="FD9827"/>
                </a:solidFill>
              </a:rPr>
              <a:t>Binario</a:t>
            </a:r>
            <a:endParaRPr sz="1800" b="1" dirty="0">
              <a:solidFill>
                <a:srgbClr val="FD9827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5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ALGORITMO GENETICO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 err="1"/>
              <a:t>Convergenza</a:t>
            </a:r>
            <a:r>
              <a:rPr lang="en" dirty="0"/>
              <a:t> </a:t>
            </a:r>
            <a:r>
              <a:rPr lang="en" dirty="0" err="1"/>
              <a:t>lenta</a:t>
            </a:r>
            <a:r>
              <a:rPr lang="en" dirty="0"/>
              <a:t> con:</a:t>
            </a:r>
          </a:p>
          <a:p>
            <a:pPr lvl="1">
              <a:spcBef>
                <a:spcPts val="600"/>
              </a:spcBef>
              <a:buChar char="»"/>
            </a:pPr>
            <a:r>
              <a:rPr lang="it-IT" sz="1800" dirty="0"/>
              <a:t>Soluzioni locali</a:t>
            </a:r>
          </a:p>
          <a:p>
            <a:pPr lvl="1">
              <a:spcBef>
                <a:spcPts val="600"/>
              </a:spcBef>
              <a:buChar char="»"/>
            </a:pPr>
            <a:r>
              <a:rPr lang="it-IT" sz="1800" dirty="0"/>
              <a:t>Soluzioni con lo stesso valore</a:t>
            </a:r>
          </a:p>
          <a:p>
            <a:pPr lvl="1">
              <a:spcBef>
                <a:spcPts val="600"/>
              </a:spcBef>
              <a:buChar char="»"/>
            </a:pPr>
            <a:endParaRPr lang="it-IT" sz="18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it-IT" dirty="0" err="1"/>
              <a:t>Tuning</a:t>
            </a:r>
            <a:r>
              <a:rPr lang="it-IT" dirty="0"/>
              <a:t>:</a:t>
            </a:r>
          </a:p>
          <a:p>
            <a:pPr lvl="1">
              <a:buChar char="»"/>
            </a:pPr>
            <a:r>
              <a:rPr lang="it-IT" sz="1800" dirty="0"/>
              <a:t>Dimensione della popolazione</a:t>
            </a:r>
          </a:p>
          <a:p>
            <a:pPr lvl="1">
              <a:buChar char="»"/>
            </a:pPr>
            <a:r>
              <a:rPr lang="it-IT" sz="1800" dirty="0"/>
              <a:t>Iterazioni</a:t>
            </a:r>
          </a:p>
          <a:p>
            <a:pPr lvl="1">
              <a:buChar char="»"/>
            </a:pPr>
            <a:r>
              <a:rPr lang="it-IT" sz="1800" dirty="0"/>
              <a:t>elitismo</a:t>
            </a:r>
          </a:p>
          <a:p>
            <a:pPr lvl="1">
              <a:buChar char="»"/>
            </a:pPr>
            <a:endParaRPr dirty="0">
              <a:solidFill>
                <a:srgbClr val="FD9827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6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A8071EE-824D-DA4A-AF91-A7DBA3FD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47" y="1240221"/>
            <a:ext cx="1604798" cy="1604798"/>
          </a:xfrm>
          <a:prstGeom prst="rect">
            <a:avLst/>
          </a:prstGeom>
        </p:spPr>
      </p:pic>
      <p:sp>
        <p:nvSpPr>
          <p:cNvPr id="209" name="Shape 20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50"/>
            <a:ext cx="529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81D1EC"/>
                </a:solidFill>
              </a:rPr>
              <a:t>HILL</a:t>
            </a:r>
            <a:br>
              <a:rPr lang="en" sz="8000" dirty="0">
                <a:solidFill>
                  <a:srgbClr val="81D1EC"/>
                </a:solidFill>
              </a:rPr>
            </a:br>
            <a:r>
              <a:rPr lang="en" sz="8000" dirty="0">
                <a:solidFill>
                  <a:srgbClr val="81D1EC"/>
                </a:solidFill>
              </a:rPr>
              <a:t>CLIMBING</a:t>
            </a:r>
            <a:endParaRPr sz="8000" dirty="0">
              <a:solidFill>
                <a:srgbClr val="81D1EC"/>
              </a:solidFill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ubTitle" idx="4294967295"/>
          </p:nvPr>
        </p:nvSpPr>
        <p:spPr>
          <a:xfrm>
            <a:off x="685800" y="3640152"/>
            <a:ext cx="529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Un </a:t>
            </a:r>
            <a:r>
              <a:rPr lang="en" dirty="0" err="1"/>
              <a:t>approccio</a:t>
            </a:r>
            <a:r>
              <a:rPr lang="en" dirty="0"/>
              <a:t> di </a:t>
            </a:r>
            <a:r>
              <a:rPr lang="en" dirty="0" err="1"/>
              <a:t>ottimizzazione</a:t>
            </a:r>
            <a:endParaRPr dirty="0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30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HILL CLIMBING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9930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 err="1"/>
              <a:t>Euristica</a:t>
            </a:r>
            <a:r>
              <a:rPr lang="en" dirty="0"/>
              <a:t> di </a:t>
            </a:r>
            <a:r>
              <a:rPr lang="en" dirty="0" err="1"/>
              <a:t>ottimizzazione</a:t>
            </a:r>
            <a:r>
              <a:rPr lang="en" dirty="0"/>
              <a:t>  di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funzione</a:t>
            </a:r>
            <a:r>
              <a:rPr lang="en" dirty="0"/>
              <a:t> </a:t>
            </a:r>
            <a:r>
              <a:rPr lang="en" dirty="0" err="1"/>
              <a:t>anche</a:t>
            </a:r>
            <a:r>
              <a:rPr lang="en" dirty="0"/>
              <a:t> non continua</a:t>
            </a:r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endParaRPr lang="it-IT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it-IT" dirty="0" err="1"/>
              <a:t>Pararte</a:t>
            </a:r>
            <a:r>
              <a:rPr lang="it-IT" dirty="0"/>
              <a:t> da una soluzione e ricerca iterando tramite incremento una soluzione migliore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01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HILL CLIMBING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/>
              <a:t>Cade </a:t>
            </a:r>
            <a:r>
              <a:rPr lang="en" dirty="0" err="1"/>
              <a:t>facilmente</a:t>
            </a:r>
            <a:r>
              <a:rPr lang="en" dirty="0"/>
              <a:t> in </a:t>
            </a:r>
            <a:r>
              <a:rPr lang="en" dirty="0" err="1"/>
              <a:t>massimi</a:t>
            </a:r>
            <a:r>
              <a:rPr lang="en" dirty="0"/>
              <a:t> </a:t>
            </a:r>
            <a:r>
              <a:rPr lang="en" dirty="0" err="1"/>
              <a:t>locali</a:t>
            </a:r>
            <a:br>
              <a:rPr lang="en" dirty="0"/>
            </a:br>
            <a:endParaRPr lang="en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 err="1"/>
              <a:t>Funzione</a:t>
            </a:r>
            <a:r>
              <a:rPr lang="en" dirty="0"/>
              <a:t> </a:t>
            </a:r>
            <a:r>
              <a:rPr lang="en" dirty="0" err="1"/>
              <a:t>nulla</a:t>
            </a:r>
            <a:r>
              <a:rPr lang="en" dirty="0"/>
              <a:t> quasi </a:t>
            </a:r>
            <a:r>
              <a:rPr lang="en" dirty="0" err="1"/>
              <a:t>ovunque</a:t>
            </a:r>
            <a:br>
              <a:rPr lang="en" dirty="0"/>
            </a:br>
            <a:endParaRPr lang="en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sz="1800" dirty="0" err="1"/>
              <a:t>Reso</a:t>
            </a:r>
            <a:r>
              <a:rPr lang="en" sz="1800" dirty="0"/>
              <a:t> </a:t>
            </a:r>
            <a:r>
              <a:rPr lang="en" sz="1800" dirty="0" err="1"/>
              <a:t>ulteriormente</a:t>
            </a:r>
            <a:r>
              <a:rPr lang="en" sz="1800" dirty="0"/>
              <a:t> </a:t>
            </a:r>
            <a:r>
              <a:rPr lang="en" sz="1800" dirty="0" err="1"/>
              <a:t>iterativ</a:t>
            </a:r>
            <a:r>
              <a:rPr lang="it-IT" sz="1800" dirty="0"/>
              <a:t>o</a:t>
            </a:r>
            <a:r>
              <a:rPr lang="en" sz="1800" dirty="0"/>
              <a:t> per </a:t>
            </a:r>
            <a:r>
              <a:rPr lang="en" sz="1800" dirty="0" err="1"/>
              <a:t>risolvere</a:t>
            </a:r>
            <a:r>
              <a:rPr lang="en" sz="1800" dirty="0"/>
              <a:t> </a:t>
            </a:r>
            <a:r>
              <a:rPr lang="en" sz="1800" dirty="0" err="1"/>
              <a:t>il</a:t>
            </a:r>
            <a:r>
              <a:rPr lang="en" sz="1800" dirty="0"/>
              <a:t> </a:t>
            </a:r>
            <a:r>
              <a:rPr lang="en" sz="1800" dirty="0" err="1"/>
              <a:t>problema</a:t>
            </a:r>
            <a:r>
              <a:rPr lang="en" sz="1800" dirty="0"/>
              <a:t> </a:t>
            </a:r>
            <a:r>
              <a:rPr lang="en" sz="1800" dirty="0" err="1"/>
              <a:t>della</a:t>
            </a:r>
            <a:r>
              <a:rPr lang="en" sz="1800" dirty="0"/>
              <a:t> </a:t>
            </a:r>
            <a:r>
              <a:rPr lang="en" sz="1800" dirty="0" err="1"/>
              <a:t>località</a:t>
            </a:r>
            <a:br>
              <a:rPr lang="en" sz="1800" dirty="0"/>
            </a:br>
            <a:endParaRPr lang="it-IT" sz="1800" dirty="0"/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it-IT" sz="1800" dirty="0" err="1"/>
              <a:t>Tuning</a:t>
            </a:r>
            <a:r>
              <a:rPr lang="it-IT" sz="1800" dirty="0"/>
              <a:t> su numero di iterazioni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05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5363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4.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PRIMI RISULTATI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14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387025" y="5401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 OTTENUTI</a:t>
            </a:r>
            <a:endParaRPr dirty="0"/>
          </a:p>
        </p:txBody>
      </p:sp>
      <p:graphicFrame>
        <p:nvGraphicFramePr>
          <p:cNvPr id="270" name="Shape 270"/>
          <p:cNvGraphicFramePr/>
          <p:nvPr>
            <p:extLst>
              <p:ext uri="{D42A27DB-BD31-4B8C-83A1-F6EECF244321}">
                <p14:modId xmlns:p14="http://schemas.microsoft.com/office/powerpoint/2010/main" val="2478055491"/>
              </p:ext>
            </p:extLst>
          </p:nvPr>
        </p:nvGraphicFramePr>
        <p:xfrm>
          <a:off x="3098200" y="1220825"/>
          <a:ext cx="2337950" cy="3124229"/>
        </p:xfrm>
        <a:graphic>
          <a:graphicData uri="http://schemas.openxmlformats.org/drawingml/2006/table">
            <a:tbl>
              <a:tblPr>
                <a:noFill/>
                <a:tableStyleId>{1F4EF917-E08E-417A-9F25-BDA15691DF81}</a:tableStyleId>
              </a:tblPr>
              <a:tblGrid>
                <a:gridCol w="116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50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Player</a:t>
                      </a:r>
                      <a:endParaRPr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Score</a:t>
                      </a:r>
                      <a:endParaRPr sz="14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Hill Climbing</a:t>
                      </a:r>
                      <a:b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punti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effettivi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)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4866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</a:p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punti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attesi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)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4700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  <a:endParaRPr lang="en"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punti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</a:t>
                      </a: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effettivi</a:t>
                      </a: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)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4495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Esperto 1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4375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70618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Esperto 2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4282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211335"/>
                  </a:ext>
                </a:extLst>
              </a:tr>
              <a:tr h="4115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Hill Climbing (punti attesi)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3982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83001"/>
                  </a:ext>
                </a:extLst>
              </a:tr>
            </a:tbl>
          </a:graphicData>
        </a:graphic>
      </p:graphicFrame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207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0" y="959225"/>
            <a:ext cx="9144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DISTANZA TRA PUNTEGGI PREVISTI ED EFFETTIVI</a:t>
            </a:r>
            <a:endParaRPr sz="2800" dirty="0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AE84A94B-6058-1B40-90C0-3B26CCB40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14015"/>
              </p:ext>
            </p:extLst>
          </p:nvPr>
        </p:nvGraphicFramePr>
        <p:xfrm>
          <a:off x="774700" y="1766925"/>
          <a:ext cx="6096000" cy="224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3285020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895771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874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7804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Giornata</a:t>
                      </a:r>
                      <a:endParaRPr lang="en-GB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Genetic Algorithm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-GB" sz="1200" b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</a:t>
                      </a:r>
                      <a:r>
                        <a:rPr lang="en-GB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– act)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Giornata</a:t>
                      </a:r>
                      <a:endParaRPr lang="en-GB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Hill Climbing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-GB" sz="1200" b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exp</a:t>
                      </a:r>
                      <a:r>
                        <a:rPr lang="en-GB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– act)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16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272 - 209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176 - 239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835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284 - 209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184 - 271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277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258 - 285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225 - 275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268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259 - 294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192 - 251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1691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5363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4.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CREATION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54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406900" y="1445362"/>
            <a:ext cx="3679984" cy="104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IMPREVEDIBILITÀ DELLE PERFORMANCE</a:t>
            </a:r>
            <a:endParaRPr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406900" y="2348625"/>
            <a:ext cx="34182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Anche</a:t>
            </a:r>
            <a:r>
              <a:rPr lang="en" dirty="0"/>
              <a:t> la </a:t>
            </a:r>
            <a:r>
              <a:rPr lang="en" dirty="0" err="1"/>
              <a:t>migliore</a:t>
            </a:r>
            <a:r>
              <a:rPr lang="en" dirty="0"/>
              <a:t> </a:t>
            </a:r>
            <a:r>
              <a:rPr lang="en" dirty="0" err="1"/>
              <a:t>delle</a:t>
            </a:r>
            <a:r>
              <a:rPr lang="en" dirty="0"/>
              <a:t> </a:t>
            </a:r>
            <a:r>
              <a:rPr lang="en" dirty="0" err="1"/>
              <a:t>previsioni</a:t>
            </a:r>
            <a:r>
              <a:rPr lang="en" dirty="0"/>
              <a:t> </a:t>
            </a:r>
            <a:r>
              <a:rPr lang="en" dirty="0" err="1"/>
              <a:t>deve</a:t>
            </a:r>
            <a:r>
              <a:rPr lang="en" dirty="0"/>
              <a:t> fare </a:t>
            </a:r>
            <a:r>
              <a:rPr lang="it-IT" dirty="0"/>
              <a:t>i</a:t>
            </a:r>
            <a:r>
              <a:rPr lang="en" dirty="0"/>
              <a:t> </a:t>
            </a:r>
            <a:r>
              <a:rPr lang="en" dirty="0" err="1"/>
              <a:t>conti</a:t>
            </a:r>
            <a:r>
              <a:rPr lang="en" dirty="0"/>
              <a:t> con la </a:t>
            </a:r>
            <a:r>
              <a:rPr lang="en" dirty="0" err="1"/>
              <a:t>prova</a:t>
            </a:r>
            <a:r>
              <a:rPr lang="en" dirty="0"/>
              <a:t> del campo.</a:t>
            </a:r>
            <a:endParaRPr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B5B60F-0DEF-254B-9CA7-4A61545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5362"/>
            <a:ext cx="4217139" cy="2516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1.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CONSISTENCY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5"/>
            <a:ext cx="565150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3796BF"/>
                </a:solidFill>
              </a:rPr>
              <a:t>Varianza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dei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punteggi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effettivi</a:t>
            </a:r>
            <a:r>
              <a:rPr lang="en" sz="2800" b="1" dirty="0">
                <a:solidFill>
                  <a:srgbClr val="3796BF"/>
                </a:solidFill>
              </a:rPr>
              <a:t>.</a:t>
            </a:r>
            <a:br>
              <a:rPr lang="en" sz="2800" b="1" dirty="0">
                <a:solidFill>
                  <a:srgbClr val="3796BF"/>
                </a:solidFill>
              </a:rPr>
            </a:br>
            <a:r>
              <a:rPr lang="en" sz="2800" b="1" dirty="0" err="1">
                <a:solidFill>
                  <a:srgbClr val="3796BF"/>
                </a:solidFill>
              </a:rPr>
              <a:t>Indice</a:t>
            </a:r>
            <a:r>
              <a:rPr lang="en" sz="2800" b="1" dirty="0">
                <a:solidFill>
                  <a:srgbClr val="3796BF"/>
                </a:solidFill>
              </a:rPr>
              <a:t> di </a:t>
            </a:r>
            <a:r>
              <a:rPr lang="en" sz="2800" b="1" dirty="0" err="1">
                <a:solidFill>
                  <a:srgbClr val="3796BF"/>
                </a:solidFill>
              </a:rPr>
              <a:t>affidabilità</a:t>
            </a:r>
            <a:r>
              <a:rPr lang="en" sz="2800" b="1" dirty="0">
                <a:solidFill>
                  <a:srgbClr val="3796BF"/>
                </a:solidFill>
              </a:rPr>
              <a:t> e di </a:t>
            </a:r>
            <a:r>
              <a:rPr lang="en" sz="2800" b="1" dirty="0" err="1">
                <a:solidFill>
                  <a:srgbClr val="3796BF"/>
                </a:solidFill>
              </a:rPr>
              <a:t>continuità</a:t>
            </a:r>
            <a:r>
              <a:rPr lang="en" sz="2800" b="1" dirty="0">
                <a:solidFill>
                  <a:srgbClr val="3796BF"/>
                </a:solidFill>
              </a:rPr>
              <a:t> di </a:t>
            </a:r>
            <a:r>
              <a:rPr lang="en" sz="2800" b="1" dirty="0" err="1">
                <a:solidFill>
                  <a:srgbClr val="3796BF"/>
                </a:solidFill>
              </a:rPr>
              <a:t>rendimento</a:t>
            </a:r>
            <a:r>
              <a:rPr lang="en" sz="2800" b="1" dirty="0">
                <a:solidFill>
                  <a:srgbClr val="3796BF"/>
                </a:solidFill>
              </a:rPr>
              <a:t>.</a:t>
            </a:r>
            <a:endParaRPr lang="it-IT" sz="2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>
              <a:solidFill>
                <a:srgbClr val="3796BF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451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6299200" cy="7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UNPREDICTABILITY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5"/>
            <a:ext cx="6045200" cy="19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3796BF"/>
                </a:solidFill>
              </a:rPr>
              <a:t>Distanza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tra</a:t>
            </a:r>
            <a:r>
              <a:rPr lang="en" sz="2800" b="1" dirty="0">
                <a:solidFill>
                  <a:srgbClr val="3796BF"/>
                </a:solidFill>
              </a:rPr>
              <a:t> media </a:t>
            </a:r>
            <a:r>
              <a:rPr lang="en" sz="2800" b="1" dirty="0" err="1">
                <a:solidFill>
                  <a:srgbClr val="3796BF"/>
                </a:solidFill>
              </a:rPr>
              <a:t>punti</a:t>
            </a:r>
            <a:r>
              <a:rPr lang="en" sz="2800" b="1" dirty="0">
                <a:solidFill>
                  <a:srgbClr val="3796BF"/>
                </a:solidFill>
              </a:rPr>
              <a:t> e </a:t>
            </a:r>
            <a:r>
              <a:rPr lang="en" sz="2800" b="1" dirty="0" err="1">
                <a:solidFill>
                  <a:srgbClr val="3796BF"/>
                </a:solidFill>
              </a:rPr>
              <a:t>proiezione</a:t>
            </a:r>
            <a:r>
              <a:rPr lang="en" sz="2800" b="1" dirty="0">
                <a:solidFill>
                  <a:srgbClr val="3796BF"/>
                </a:solidFill>
              </a:rPr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rgbClr val="3796BF"/>
                </a:solidFill>
              </a:rPr>
              <a:t>Coefficiente</a:t>
            </a:r>
            <a:r>
              <a:rPr lang="en" sz="2800" b="1" dirty="0">
                <a:solidFill>
                  <a:srgbClr val="3796BF"/>
                </a:solidFill>
              </a:rPr>
              <a:t> di </a:t>
            </a:r>
            <a:r>
              <a:rPr lang="en" sz="2800" b="1" dirty="0" err="1">
                <a:solidFill>
                  <a:srgbClr val="3796BF"/>
                </a:solidFill>
              </a:rPr>
              <a:t>rischio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della</a:t>
            </a:r>
            <a:r>
              <a:rPr lang="en" sz="2800" b="1" dirty="0">
                <a:solidFill>
                  <a:srgbClr val="3796BF"/>
                </a:solidFill>
              </a:rPr>
              <a:t> </a:t>
            </a:r>
            <a:r>
              <a:rPr lang="en" sz="2800" b="1" dirty="0" err="1">
                <a:solidFill>
                  <a:srgbClr val="3796BF"/>
                </a:solidFill>
              </a:rPr>
              <a:t>proiezione</a:t>
            </a:r>
            <a:r>
              <a:rPr lang="en" sz="2800" b="1" dirty="0">
                <a:solidFill>
                  <a:srgbClr val="3796BF"/>
                </a:solidFill>
              </a:rPr>
              <a:t>.</a:t>
            </a:r>
            <a:endParaRPr lang="it-IT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2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>
              <a:solidFill>
                <a:srgbClr val="3796BF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57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5363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5.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NUOVE IMPLEMENTAZIONI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376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1031425" y="131994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PROIEZIONI RISCALATE</a:t>
            </a:r>
            <a:endParaRPr dirty="0"/>
          </a:p>
        </p:txBody>
      </p:sp>
      <p:sp>
        <p:nvSpPr>
          <p:cNvPr id="261" name="Shape 261"/>
          <p:cNvSpPr/>
          <p:nvPr/>
        </p:nvSpPr>
        <p:spPr>
          <a:xfrm>
            <a:off x="1142150" y="2287625"/>
            <a:ext cx="1804800" cy="1804800"/>
          </a:xfrm>
          <a:prstGeom prst="ellipse">
            <a:avLst/>
          </a:prstGeom>
          <a:noFill/>
          <a:ln w="38100" cap="flat" cmpd="sng">
            <a:solidFill>
              <a:srgbClr val="81D1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Consistency</a:t>
            </a:r>
            <a:endParaRPr sz="1200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225562" y="2287625"/>
            <a:ext cx="1804800" cy="1804800"/>
          </a:xfrm>
          <a:prstGeom prst="ellipse">
            <a:avLst/>
          </a:prstGeom>
          <a:noFill/>
          <a:ln w="38100" cap="flat" cmpd="sng">
            <a:solidFill>
              <a:srgbClr val="81D1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Unpredictability</a:t>
            </a:r>
            <a:endParaRPr sz="1200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2683856" y="2287625"/>
            <a:ext cx="1804800" cy="1804800"/>
          </a:xfrm>
          <a:prstGeom prst="ellipse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Projection</a:t>
            </a:r>
            <a:endParaRPr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" name="Shape 299">
            <a:extLst>
              <a:ext uri="{FF2B5EF4-FFF2-40B4-BE49-F238E27FC236}">
                <a16:creationId xmlns:a16="http://schemas.microsoft.com/office/drawing/2014/main" id="{A7428009-8319-754C-A937-FA9D8F74E022}"/>
              </a:ext>
            </a:extLst>
          </p:cNvPr>
          <p:cNvSpPr txBox="1">
            <a:spLocks/>
          </p:cNvSpPr>
          <p:nvPr/>
        </p:nvSpPr>
        <p:spPr>
          <a:xfrm>
            <a:off x="953062" y="2114975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30</a:t>
            </a:r>
          </a:p>
        </p:txBody>
      </p:sp>
      <p:sp>
        <p:nvSpPr>
          <p:cNvPr id="8" name="Shape 299">
            <a:extLst>
              <a:ext uri="{FF2B5EF4-FFF2-40B4-BE49-F238E27FC236}">
                <a16:creationId xmlns:a16="http://schemas.microsoft.com/office/drawing/2014/main" id="{1D54DCE5-E2B8-2B4A-BAA0-66CB8BCBCDD0}"/>
              </a:ext>
            </a:extLst>
          </p:cNvPr>
          <p:cNvSpPr txBox="1">
            <a:spLocks/>
          </p:cNvSpPr>
          <p:nvPr/>
        </p:nvSpPr>
        <p:spPr>
          <a:xfrm>
            <a:off x="735407" y="2768113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50</a:t>
            </a:r>
          </a:p>
        </p:txBody>
      </p:sp>
      <p:sp>
        <p:nvSpPr>
          <p:cNvPr id="9" name="Shape 299">
            <a:extLst>
              <a:ext uri="{FF2B5EF4-FFF2-40B4-BE49-F238E27FC236}">
                <a16:creationId xmlns:a16="http://schemas.microsoft.com/office/drawing/2014/main" id="{A44CA938-4D38-2841-8BB5-881E4E63CD07}"/>
              </a:ext>
            </a:extLst>
          </p:cNvPr>
          <p:cNvSpPr txBox="1">
            <a:spLocks/>
          </p:cNvSpPr>
          <p:nvPr/>
        </p:nvSpPr>
        <p:spPr>
          <a:xfrm>
            <a:off x="953062" y="3421250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70</a:t>
            </a:r>
          </a:p>
        </p:txBody>
      </p:sp>
      <p:sp>
        <p:nvSpPr>
          <p:cNvPr id="11" name="Shape 299">
            <a:extLst>
              <a:ext uri="{FF2B5EF4-FFF2-40B4-BE49-F238E27FC236}">
                <a16:creationId xmlns:a16="http://schemas.microsoft.com/office/drawing/2014/main" id="{A2854FFF-4FF8-1C49-87D1-24A17A87604C}"/>
              </a:ext>
            </a:extLst>
          </p:cNvPr>
          <p:cNvSpPr txBox="1">
            <a:spLocks/>
          </p:cNvSpPr>
          <p:nvPr/>
        </p:nvSpPr>
        <p:spPr>
          <a:xfrm>
            <a:off x="5330887" y="2114975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70</a:t>
            </a:r>
          </a:p>
        </p:txBody>
      </p:sp>
      <p:sp>
        <p:nvSpPr>
          <p:cNvPr id="12" name="Shape 299">
            <a:extLst>
              <a:ext uri="{FF2B5EF4-FFF2-40B4-BE49-F238E27FC236}">
                <a16:creationId xmlns:a16="http://schemas.microsoft.com/office/drawing/2014/main" id="{6DB136DF-FBA3-2547-8A35-23F4BE793C54}"/>
              </a:ext>
            </a:extLst>
          </p:cNvPr>
          <p:cNvSpPr txBox="1">
            <a:spLocks/>
          </p:cNvSpPr>
          <p:nvPr/>
        </p:nvSpPr>
        <p:spPr>
          <a:xfrm>
            <a:off x="5614684" y="2787467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50</a:t>
            </a:r>
          </a:p>
        </p:txBody>
      </p:sp>
      <p:sp>
        <p:nvSpPr>
          <p:cNvPr id="13" name="Shape 299">
            <a:extLst>
              <a:ext uri="{FF2B5EF4-FFF2-40B4-BE49-F238E27FC236}">
                <a16:creationId xmlns:a16="http://schemas.microsoft.com/office/drawing/2014/main" id="{A3A04F74-BF2D-8A46-BB1B-1B14274DCD79}"/>
              </a:ext>
            </a:extLst>
          </p:cNvPr>
          <p:cNvSpPr txBox="1">
            <a:spLocks/>
          </p:cNvSpPr>
          <p:nvPr/>
        </p:nvSpPr>
        <p:spPr>
          <a:xfrm>
            <a:off x="5386142" y="3419669"/>
            <a:ext cx="872762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" sz="2800" dirty="0">
                <a:solidFill>
                  <a:srgbClr val="FD9827"/>
                </a:solidFill>
              </a:rPr>
              <a:t>30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163A57-626A-3141-8843-6A36A68C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10" y="3419669"/>
            <a:ext cx="1674662" cy="11228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16B282-DBBA-9441-95B3-86A20287EDB3}"/>
              </a:ext>
            </a:extLst>
          </p:cNvPr>
          <p:cNvSpPr txBox="1"/>
          <p:nvPr/>
        </p:nvSpPr>
        <p:spPr>
          <a:xfrm>
            <a:off x="3175000" y="4314569"/>
            <a:ext cx="7365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387025" y="5325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 OTTENUTI</a:t>
            </a:r>
            <a:endParaRPr dirty="0"/>
          </a:p>
        </p:txBody>
      </p:sp>
      <p:graphicFrame>
        <p:nvGraphicFramePr>
          <p:cNvPr id="270" name="Shape 270"/>
          <p:cNvGraphicFramePr/>
          <p:nvPr>
            <p:extLst>
              <p:ext uri="{D42A27DB-BD31-4B8C-83A1-F6EECF244321}">
                <p14:modId xmlns:p14="http://schemas.microsoft.com/office/powerpoint/2010/main" val="3504741170"/>
              </p:ext>
            </p:extLst>
          </p:nvPr>
        </p:nvGraphicFramePr>
        <p:xfrm>
          <a:off x="3098200" y="733951"/>
          <a:ext cx="2337950" cy="4297580"/>
        </p:xfrm>
        <a:graphic>
          <a:graphicData uri="http://schemas.openxmlformats.org/drawingml/2006/table">
            <a:tbl>
              <a:tblPr>
                <a:noFill/>
                <a:tableStyleId>{1F4EF917-E08E-417A-9F25-BDA15691DF81}</a:tableStyleId>
              </a:tblPr>
              <a:tblGrid>
                <a:gridCol w="116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204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Player</a:t>
                      </a:r>
                      <a:endParaRPr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Score</a:t>
                      </a:r>
                      <a:endParaRPr sz="14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Hill Climbing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4866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94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Hill Climbing 30_70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4695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94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  <a:endParaRPr lang="en"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norm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4525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347109"/>
                  </a:ext>
                </a:extLst>
              </a:tr>
              <a:tr h="417694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  <a:endParaRPr lang="en"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30_70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4500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978789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 err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  <a:endParaRPr lang="en"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4495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Esperto 1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4375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83001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Esperto 2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4282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051378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 50_50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4203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017105"/>
                  </a:ext>
                </a:extLst>
              </a:tr>
              <a:tr h="3637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Genetico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70_30</a:t>
                      </a:r>
                      <a:endParaRPr sz="1100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dirty="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4157</a:t>
                      </a:r>
                      <a:endParaRPr sz="1800" b="1" dirty="0"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 algn="ctr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22215"/>
                  </a:ext>
                </a:extLst>
              </a:tr>
            </a:tbl>
          </a:graphicData>
        </a:graphic>
      </p:graphicFrame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280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5363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6.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161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8DEC1C52-3263-9A4D-A4A8-86A0B3A5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33" y="1600200"/>
            <a:ext cx="476200" cy="476200"/>
          </a:xfrm>
          <a:prstGeom prst="rect">
            <a:avLst/>
          </a:prstGeom>
        </p:spPr>
      </p:pic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9C0D335-280D-484C-8074-C27AE5244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92" y="2616199"/>
            <a:ext cx="1441351" cy="14413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FB2546-9B3E-E147-A265-84D44A165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371" y="3336660"/>
            <a:ext cx="1441780" cy="14417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6853740-2A76-2F4B-97B2-09B029B30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08" y="1930397"/>
            <a:ext cx="1441351" cy="1441351"/>
          </a:xfrm>
          <a:prstGeom prst="rect">
            <a:avLst/>
          </a:prstGeom>
        </p:spPr>
      </p:pic>
      <p:sp>
        <p:nvSpPr>
          <p:cNvPr id="13" name="Shape 368">
            <a:extLst>
              <a:ext uri="{FF2B5EF4-FFF2-40B4-BE49-F238E27FC236}">
                <a16:creationId xmlns:a16="http://schemas.microsoft.com/office/drawing/2014/main" id="{15297989-6BDE-6B45-9E5C-B3B6DDF36D8B}"/>
              </a:ext>
            </a:extLst>
          </p:cNvPr>
          <p:cNvSpPr txBox="1">
            <a:spLocks/>
          </p:cNvSpPr>
          <p:nvPr/>
        </p:nvSpPr>
        <p:spPr>
          <a:xfrm>
            <a:off x="2540992" y="633050"/>
            <a:ext cx="601579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sz="5000" dirty="0">
                <a:solidFill>
                  <a:srgbClr val="FF9900"/>
                </a:solidFill>
              </a:rPr>
              <a:t>…AND THE WINNER IS!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70E1F39-453A-DF44-AD10-8A23B1960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467" y="3269446"/>
            <a:ext cx="432498" cy="43249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EC0DDE-0940-C641-BDB5-B95870E5C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4521" y="3797300"/>
            <a:ext cx="444394" cy="44439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EA18773-7C3D-E945-89F8-9EC909E75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01" y="4603715"/>
            <a:ext cx="444599" cy="4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9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D9827"/>
                </a:solidFill>
              </a:rPr>
              <a:t>DIPENDENZA DALLE PREVISIONI</a:t>
            </a:r>
            <a:endParaRPr dirty="0">
              <a:solidFill>
                <a:srgbClr val="FD9827"/>
              </a:solidFill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 err="1"/>
              <a:t>Risultati</a:t>
            </a:r>
            <a:r>
              <a:rPr lang="en" dirty="0"/>
              <a:t> </a:t>
            </a:r>
            <a:r>
              <a:rPr lang="en" dirty="0" err="1"/>
              <a:t>ottimi</a:t>
            </a:r>
            <a:r>
              <a:rPr lang="en" dirty="0"/>
              <a:t> </a:t>
            </a:r>
            <a:r>
              <a:rPr lang="en" sz="2400" b="1" dirty="0">
                <a:solidFill>
                  <a:srgbClr val="FD9827"/>
                </a:solidFill>
              </a:rPr>
              <a:t>ma..</a:t>
            </a: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..</a:t>
            </a:r>
            <a:r>
              <a:rPr lang="en" dirty="0" err="1"/>
              <a:t>il</a:t>
            </a:r>
            <a:r>
              <a:rPr lang="en" dirty="0"/>
              <a:t> </a:t>
            </a:r>
            <a:r>
              <a:rPr lang="en" dirty="0" err="1"/>
              <a:t>risultato</a:t>
            </a:r>
            <a:r>
              <a:rPr lang="en" dirty="0"/>
              <a:t> </a:t>
            </a:r>
            <a:r>
              <a:rPr lang="en" dirty="0" err="1"/>
              <a:t>degli</a:t>
            </a:r>
            <a:r>
              <a:rPr lang="en" dirty="0"/>
              <a:t> </a:t>
            </a:r>
            <a:r>
              <a:rPr lang="en" dirty="0" err="1"/>
              <a:t>algoritmi</a:t>
            </a:r>
            <a:r>
              <a:rPr lang="en" dirty="0"/>
              <a:t> </a:t>
            </a:r>
            <a:r>
              <a:rPr lang="en" dirty="0" err="1"/>
              <a:t>dipende</a:t>
            </a:r>
            <a:r>
              <a:rPr lang="en" dirty="0"/>
              <a:t> </a:t>
            </a:r>
            <a:r>
              <a:rPr lang="en" dirty="0" err="1"/>
              <a:t>strettamente</a:t>
            </a:r>
            <a:r>
              <a:rPr lang="en" dirty="0"/>
              <a:t> </a:t>
            </a:r>
            <a:r>
              <a:rPr lang="en" dirty="0" err="1"/>
              <a:t>dalla</a:t>
            </a:r>
            <a:r>
              <a:rPr lang="en" dirty="0"/>
              <a:t> </a:t>
            </a:r>
            <a:r>
              <a:rPr lang="en" dirty="0" err="1"/>
              <a:t>veridicità</a:t>
            </a:r>
            <a:r>
              <a:rPr lang="en" dirty="0"/>
              <a:t> </a:t>
            </a:r>
            <a:r>
              <a:rPr lang="en" dirty="0" err="1"/>
              <a:t>delle</a:t>
            </a:r>
            <a:r>
              <a:rPr lang="en" dirty="0"/>
              <a:t> </a:t>
            </a:r>
            <a:r>
              <a:rPr lang="en" dirty="0" err="1"/>
              <a:t>previsioni</a:t>
            </a:r>
            <a:r>
              <a:rPr lang="en" dirty="0"/>
              <a:t>.</a:t>
            </a: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" dirty="0"/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Algorithm </a:t>
            </a:r>
            <a:r>
              <a:rPr lang="en" b="1" dirty="0"/>
              <a:t>good</a:t>
            </a: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New features </a:t>
            </a:r>
            <a:r>
              <a:rPr lang="en" b="1" dirty="0"/>
              <a:t>better</a:t>
            </a:r>
          </a:p>
          <a:p>
            <a:pPr marL="101600" lvl="0" indent="0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Accurate predictions </a:t>
            </a:r>
            <a:r>
              <a:rPr lang="en" b="1" dirty="0">
                <a:solidFill>
                  <a:srgbClr val="FD9827"/>
                </a:solidFill>
              </a:rPr>
              <a:t>best</a:t>
            </a:r>
            <a:endParaRPr b="1" dirty="0">
              <a:solidFill>
                <a:srgbClr val="FD9827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18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685800" y="2487290"/>
            <a:ext cx="6019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 PER L’ATTENZIONE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68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031425" y="1835525"/>
            <a:ext cx="3572106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031425" y="2462925"/>
            <a:ext cx="34182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Giocare a fantasy NBA in modo completamente automatico ottenendo risultati competitivi.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C672F4-E6B8-3B4D-8DD1-B7DD9C9E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91" y="0"/>
            <a:ext cx="30585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0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REGOLE DEL GIOCO</a:t>
            </a:r>
            <a:endParaRPr dirty="0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 dirty="0"/>
              <a:t>8 </a:t>
            </a:r>
            <a:r>
              <a:rPr lang="en" dirty="0" err="1"/>
              <a:t>giocatori</a:t>
            </a:r>
            <a:endParaRPr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 dirty="0"/>
              <a:t>50000 </a:t>
            </a:r>
            <a:r>
              <a:rPr lang="en" dirty="0" err="1"/>
              <a:t>crediti</a:t>
            </a:r>
            <a:endParaRPr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 dirty="0"/>
              <a:t>8 </a:t>
            </a:r>
            <a:r>
              <a:rPr lang="en" dirty="0" err="1"/>
              <a:t>ruoli</a:t>
            </a:r>
            <a:r>
              <a:rPr lang="en" dirty="0"/>
              <a:t> </a:t>
            </a:r>
            <a:r>
              <a:rPr lang="en" dirty="0" err="1"/>
              <a:t>distinti</a:t>
            </a:r>
            <a:endParaRPr lang="en" dirty="0"/>
          </a:p>
          <a:p>
            <a:pPr lvl="1">
              <a:buChar char="»"/>
            </a:pPr>
            <a:r>
              <a:rPr lang="en" sz="1400" dirty="0"/>
              <a:t>PG, SG, SF, PF, C, G, F, UTIL</a:t>
            </a:r>
            <a:endParaRPr sz="1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Costruire</a:t>
            </a:r>
            <a:r>
              <a:rPr lang="en" dirty="0"/>
              <a:t> la </a:t>
            </a:r>
            <a:r>
              <a:rPr lang="en" dirty="0" err="1"/>
              <a:t>squadra</a:t>
            </a:r>
            <a:r>
              <a:rPr lang="en" dirty="0"/>
              <a:t> </a:t>
            </a:r>
            <a:r>
              <a:rPr lang="en" dirty="0" err="1"/>
              <a:t>che</a:t>
            </a:r>
            <a:r>
              <a:rPr lang="en" dirty="0"/>
              <a:t> </a:t>
            </a:r>
            <a:r>
              <a:rPr lang="en" dirty="0" err="1"/>
              <a:t>totalizzi</a:t>
            </a:r>
            <a:r>
              <a:rPr lang="en" dirty="0"/>
              <a:t> </a:t>
            </a:r>
            <a:r>
              <a:rPr lang="en" dirty="0" err="1"/>
              <a:t>il</a:t>
            </a:r>
            <a:r>
              <a:rPr lang="en" dirty="0"/>
              <a:t> </a:t>
            </a:r>
            <a:r>
              <a:rPr lang="en" dirty="0" err="1"/>
              <a:t>miglior</a:t>
            </a:r>
            <a:r>
              <a:rPr lang="en" dirty="0"/>
              <a:t> </a:t>
            </a:r>
            <a:r>
              <a:rPr lang="en" dirty="0" err="1"/>
              <a:t>punteggio</a:t>
            </a:r>
            <a:endParaRPr dirty="0"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93411D-2359-E443-B2DF-2678058B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689" y="1490075"/>
            <a:ext cx="2413965" cy="1723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2.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99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31425" y="2134477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i="1" dirty="0" err="1"/>
              <a:t>Daily</a:t>
            </a:r>
            <a:r>
              <a:rPr lang="it-IT" i="1" dirty="0"/>
              <a:t> Fantasy Basketball – </a:t>
            </a:r>
            <a:r>
              <a:rPr lang="it-IT" i="1" dirty="0" err="1"/>
              <a:t>DraftKings</a:t>
            </a:r>
            <a:endParaRPr lang="it-IT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18 CSV – uno per ogni giornata di gioco</a:t>
            </a:r>
            <a:br>
              <a:rPr lang="it-IT" dirty="0"/>
            </a:br>
            <a:r>
              <a:rPr lang="it-IT" dirty="0"/>
              <a:t>Dati per l’intero pool di giocatori coinvolti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/>
              <a:t>Dati</a:t>
            </a:r>
            <a:r>
              <a:rPr lang="en" sz="1200" dirty="0"/>
              <a:t> </a:t>
            </a:r>
            <a:r>
              <a:rPr lang="en" sz="1200" dirty="0" err="1"/>
              <a:t>raccolti</a:t>
            </a:r>
            <a:r>
              <a:rPr lang="en" sz="1200" dirty="0"/>
              <a:t> da </a:t>
            </a:r>
            <a:r>
              <a:rPr lang="en" sz="1200" b="1" i="1" dirty="0" err="1">
                <a:solidFill>
                  <a:srgbClr val="FD9827"/>
                </a:solidFill>
              </a:rPr>
              <a:t>draftkings.com</a:t>
            </a:r>
            <a:endParaRPr lang="en" sz="1200" b="1" i="1" dirty="0">
              <a:solidFill>
                <a:srgbClr val="FD9827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" dirty="0">
              <a:solidFill>
                <a:srgbClr val="FD9827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2232C8-9965-5845-A0B1-912411F0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25" y="1183768"/>
            <a:ext cx="2091559" cy="95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7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 idx="4294967295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FEATURES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4294967295"/>
          </p:nvPr>
        </p:nvSpPr>
        <p:spPr>
          <a:xfrm>
            <a:off x="1031425" y="1830425"/>
            <a:ext cx="203760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</a:rPr>
              <a:t>Name</a:t>
            </a:r>
            <a:endParaRPr b="1" i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</a:rPr>
              <a:t>Dati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anagrafici</a:t>
            </a:r>
            <a:r>
              <a:rPr lang="en" sz="1200" dirty="0">
                <a:solidFill>
                  <a:srgbClr val="FFFFFF"/>
                </a:solidFill>
              </a:rPr>
              <a:t> del </a:t>
            </a:r>
            <a:r>
              <a:rPr lang="en" sz="1200" dirty="0" err="1">
                <a:solidFill>
                  <a:srgbClr val="FFFFFF"/>
                </a:solidFill>
              </a:rPr>
              <a:t>giocatore</a:t>
            </a:r>
            <a:r>
              <a:rPr lang="en" sz="1200" dirty="0">
                <a:solidFill>
                  <a:srgbClr val="FFFFFF"/>
                </a:solidFill>
              </a:rPr>
              <a:t>.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4294967295"/>
          </p:nvPr>
        </p:nvSpPr>
        <p:spPr>
          <a:xfrm>
            <a:off x="3173275" y="1830425"/>
            <a:ext cx="203760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</a:rPr>
              <a:t>Position</a:t>
            </a:r>
            <a:endParaRPr b="1" i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</a:rPr>
              <a:t>Ruolo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ricoperto</a:t>
            </a:r>
            <a:r>
              <a:rPr lang="en" sz="1200" dirty="0">
                <a:solidFill>
                  <a:srgbClr val="FFFFFF"/>
                </a:solidFill>
              </a:rPr>
              <a:t> dal </a:t>
            </a:r>
            <a:r>
              <a:rPr lang="en" sz="1200" dirty="0" err="1">
                <a:solidFill>
                  <a:srgbClr val="FFFFFF"/>
                </a:solidFill>
              </a:rPr>
              <a:t>giocatore</a:t>
            </a:r>
            <a:r>
              <a:rPr lang="en" sz="1200" dirty="0">
                <a:solidFill>
                  <a:srgbClr val="FFFFFF"/>
                </a:solidFill>
              </a:rPr>
              <a:t>. </a:t>
            </a:r>
            <a:r>
              <a:rPr lang="en" sz="1200" dirty="0" err="1">
                <a:solidFill>
                  <a:srgbClr val="FFFFFF"/>
                </a:solidFill>
              </a:rPr>
              <a:t>Ogni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giocatore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può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avere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fino</a:t>
            </a:r>
            <a:r>
              <a:rPr lang="en" sz="1200" dirty="0">
                <a:solidFill>
                  <a:srgbClr val="FFFFFF"/>
                </a:solidFill>
              </a:rPr>
              <a:t> a 2 </a:t>
            </a:r>
            <a:r>
              <a:rPr lang="en" sz="1200" dirty="0" err="1">
                <a:solidFill>
                  <a:srgbClr val="FFFFFF"/>
                </a:solidFill>
              </a:rPr>
              <a:t>ruoli</a:t>
            </a:r>
            <a:r>
              <a:rPr lang="en" sz="1200" dirty="0">
                <a:solidFill>
                  <a:srgbClr val="FFFFFF"/>
                </a:solidFill>
              </a:rPr>
              <a:t>.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body" idx="4294967295"/>
          </p:nvPr>
        </p:nvSpPr>
        <p:spPr>
          <a:xfrm>
            <a:off x="5315125" y="1830425"/>
            <a:ext cx="203760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FFF"/>
                </a:solidFill>
              </a:rPr>
              <a:t>Salary</a:t>
            </a:r>
            <a:endParaRPr b="1" i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</a:rPr>
              <a:t>Costo</a:t>
            </a:r>
            <a:r>
              <a:rPr lang="en" sz="1200" dirty="0">
                <a:solidFill>
                  <a:srgbClr val="FFFFFF"/>
                </a:solidFill>
              </a:rPr>
              <a:t> in termini di </a:t>
            </a:r>
            <a:r>
              <a:rPr lang="en" sz="1200" dirty="0" err="1">
                <a:solidFill>
                  <a:srgbClr val="FFFFFF"/>
                </a:solidFill>
              </a:rPr>
              <a:t>crediti</a:t>
            </a:r>
            <a:r>
              <a:rPr lang="en" sz="1200" dirty="0">
                <a:solidFill>
                  <a:srgbClr val="FFFFFF"/>
                </a:solidFill>
              </a:rPr>
              <a:t> del </a:t>
            </a:r>
            <a:r>
              <a:rPr lang="en" sz="1200" dirty="0" err="1">
                <a:solidFill>
                  <a:srgbClr val="FFFFFF"/>
                </a:solidFill>
              </a:rPr>
              <a:t>giocatore</a:t>
            </a:r>
            <a:r>
              <a:rPr lang="en" sz="1200" dirty="0">
                <a:solidFill>
                  <a:srgbClr val="FFFFFF"/>
                </a:solidFill>
              </a:rPr>
              <a:t>. 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body" idx="4294967295"/>
          </p:nvPr>
        </p:nvSpPr>
        <p:spPr>
          <a:xfrm>
            <a:off x="1031425" y="3202025"/>
            <a:ext cx="203760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b="1" i="1" dirty="0" err="1">
                <a:solidFill>
                  <a:srgbClr val="FFFFFF"/>
                </a:solidFill>
              </a:rPr>
              <a:t>GameInfo</a:t>
            </a:r>
            <a:endParaRPr b="1" i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</a:rPr>
              <a:t>Informazioni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sulla</a:t>
            </a:r>
            <a:r>
              <a:rPr lang="en" sz="1200" dirty="0">
                <a:solidFill>
                  <a:srgbClr val="FFFFFF"/>
                </a:solidFill>
              </a:rPr>
              <a:t> partita. Data, </a:t>
            </a:r>
            <a:r>
              <a:rPr lang="en" sz="1200" dirty="0" err="1">
                <a:solidFill>
                  <a:srgbClr val="FFFFFF"/>
                </a:solidFill>
              </a:rPr>
              <a:t>squadra</a:t>
            </a:r>
            <a:r>
              <a:rPr lang="en" sz="1200" dirty="0">
                <a:solidFill>
                  <a:srgbClr val="FFFFFF"/>
                </a:solidFill>
              </a:rPr>
              <a:t> in casa e </a:t>
            </a:r>
            <a:r>
              <a:rPr lang="en" sz="1200" dirty="0" err="1">
                <a:solidFill>
                  <a:srgbClr val="FFFFFF"/>
                </a:solidFill>
              </a:rPr>
              <a:t>squadra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fuori</a:t>
            </a:r>
            <a:r>
              <a:rPr lang="en" sz="1200" dirty="0">
                <a:solidFill>
                  <a:srgbClr val="FFFFFF"/>
                </a:solidFill>
              </a:rPr>
              <a:t> casa.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body" idx="4294967295"/>
          </p:nvPr>
        </p:nvSpPr>
        <p:spPr>
          <a:xfrm>
            <a:off x="3173275" y="3202025"/>
            <a:ext cx="214185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 err="1">
                <a:solidFill>
                  <a:srgbClr val="FFFFFF"/>
                </a:solidFill>
              </a:rPr>
              <a:t>AvgPoints</a:t>
            </a:r>
            <a:endParaRPr b="1" i="1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Media </a:t>
            </a:r>
            <a:r>
              <a:rPr lang="en" sz="1200" dirty="0" err="1">
                <a:solidFill>
                  <a:srgbClr val="FFFFFF"/>
                </a:solidFill>
              </a:rPr>
              <a:t>punti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effettivi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realizzati</a:t>
            </a:r>
            <a:r>
              <a:rPr lang="en" sz="1200" dirty="0">
                <a:solidFill>
                  <a:srgbClr val="FFFFFF"/>
                </a:solidFill>
              </a:rPr>
              <a:t> dal </a:t>
            </a:r>
            <a:r>
              <a:rPr lang="en" sz="1200" dirty="0" err="1">
                <a:solidFill>
                  <a:srgbClr val="FFFFFF"/>
                </a:solidFill>
              </a:rPr>
              <a:t>giocatore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nelle</a:t>
            </a:r>
            <a:r>
              <a:rPr lang="en" sz="1200" dirty="0">
                <a:solidFill>
                  <a:srgbClr val="FFFFFF"/>
                </a:solidFill>
              </a:rPr>
              <a:t> partite </a:t>
            </a:r>
            <a:r>
              <a:rPr lang="en" sz="1200" dirty="0" err="1">
                <a:solidFill>
                  <a:srgbClr val="FFFFFF"/>
                </a:solidFill>
              </a:rPr>
              <a:t>precedenti</a:t>
            </a:r>
            <a:r>
              <a:rPr lang="en" sz="1200" dirty="0">
                <a:solidFill>
                  <a:srgbClr val="FFFFFF"/>
                </a:solidFill>
              </a:rPr>
              <a:t>.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5315125" y="3202025"/>
            <a:ext cx="2037600" cy="14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D9827"/>
                </a:solidFill>
              </a:rPr>
              <a:t>Projection</a:t>
            </a:r>
            <a:endParaRPr b="1" i="1" dirty="0">
              <a:solidFill>
                <a:srgbClr val="FD9827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rgbClr val="FFFFFF"/>
                </a:solidFill>
              </a:rPr>
              <a:t>Punteggio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atteso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  <a:r>
              <a:rPr lang="en" sz="1200" dirty="0" err="1">
                <a:solidFill>
                  <a:srgbClr val="FFFFFF"/>
                </a:solidFill>
              </a:rPr>
              <a:t>nella</a:t>
            </a:r>
            <a:r>
              <a:rPr lang="en" sz="1200" dirty="0">
                <a:solidFill>
                  <a:srgbClr val="FFFFFF"/>
                </a:solidFill>
              </a:rPr>
              <a:t> partita.</a:t>
            </a:r>
            <a:endParaRPr sz="12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2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5363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solidFill>
                  <a:srgbClr val="3796BF"/>
                </a:solidFill>
              </a:rPr>
              <a:t>3.</a:t>
            </a:r>
            <a:endParaRPr sz="7200" b="0" dirty="0">
              <a:solidFill>
                <a:srgbClr val="3796B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APPROCCIO METODOLOGICO</a:t>
            </a:r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492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AFDE433-E832-B64F-A89D-0CF2C7F9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42" y="1241254"/>
            <a:ext cx="1832741" cy="1832741"/>
          </a:xfrm>
          <a:prstGeom prst="rect">
            <a:avLst/>
          </a:prstGeom>
        </p:spPr>
      </p:pic>
      <p:sp>
        <p:nvSpPr>
          <p:cNvPr id="209" name="Shape 209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50"/>
            <a:ext cx="529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81D1EC"/>
                </a:solidFill>
              </a:rPr>
              <a:t>GENETIC</a:t>
            </a:r>
            <a:br>
              <a:rPr lang="en" sz="8000" dirty="0">
                <a:solidFill>
                  <a:srgbClr val="81D1EC"/>
                </a:solidFill>
              </a:rPr>
            </a:br>
            <a:r>
              <a:rPr lang="en" sz="8000" dirty="0">
                <a:solidFill>
                  <a:srgbClr val="81D1EC"/>
                </a:solidFill>
              </a:rPr>
              <a:t>ALGORITHM</a:t>
            </a:r>
            <a:endParaRPr sz="8000" dirty="0">
              <a:solidFill>
                <a:srgbClr val="81D1EC"/>
              </a:solidFill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ubTitle" idx="4294967295"/>
          </p:nvPr>
        </p:nvSpPr>
        <p:spPr>
          <a:xfrm>
            <a:off x="685800" y="3640152"/>
            <a:ext cx="529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Un </a:t>
            </a:r>
            <a:r>
              <a:rPr lang="en" dirty="0" err="1"/>
              <a:t>approccio</a:t>
            </a:r>
            <a:r>
              <a:rPr lang="en" dirty="0"/>
              <a:t> </a:t>
            </a:r>
            <a:r>
              <a:rPr lang="en" dirty="0" err="1"/>
              <a:t>combinatorio</a:t>
            </a:r>
            <a:endParaRPr dirty="0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479</Words>
  <Application>Microsoft Macintosh PowerPoint</Application>
  <PresentationFormat>Presentazione su schermo (16:9)</PresentationFormat>
  <Paragraphs>191</Paragraphs>
  <Slides>28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Roboto Condensed</vt:lpstr>
      <vt:lpstr>Roboto</vt:lpstr>
      <vt:lpstr>Oswald</vt:lpstr>
      <vt:lpstr>Arial</vt:lpstr>
      <vt:lpstr>Wolsey template</vt:lpstr>
      <vt:lpstr>CLIMB THE LADDER How to build a fanta king from scratch</vt:lpstr>
      <vt:lpstr>1. PROBLEM STATEMENT</vt:lpstr>
      <vt:lpstr>PROBLEM STATEMENT</vt:lpstr>
      <vt:lpstr>REGOLE DEL GIOCO</vt:lpstr>
      <vt:lpstr>2. DATASET</vt:lpstr>
      <vt:lpstr>Presentazione standard di PowerPoint</vt:lpstr>
      <vt:lpstr>FEATURES</vt:lpstr>
      <vt:lpstr>3. APPROCCIO METODOLOGICO</vt:lpstr>
      <vt:lpstr>GENETIC ALGORITHM</vt:lpstr>
      <vt:lpstr>ALGORITMO GENETICO</vt:lpstr>
      <vt:lpstr>ALGORITMO GENETICO</vt:lpstr>
      <vt:lpstr>HILL CLIMBING</vt:lpstr>
      <vt:lpstr>HILL CLIMBING</vt:lpstr>
      <vt:lpstr>HILL CLIMBING</vt:lpstr>
      <vt:lpstr>4. PRIMI RISULTATI</vt:lpstr>
      <vt:lpstr>SCORE OTTENUTI</vt:lpstr>
      <vt:lpstr>DISTANZA TRA PUNTEGGI PREVISTI ED EFFETTIVI</vt:lpstr>
      <vt:lpstr>4. FEATURE CREATION</vt:lpstr>
      <vt:lpstr>IMPREVEDIBILITÀ DELLE PERFORMANCE</vt:lpstr>
      <vt:lpstr>CONSISTENCY</vt:lpstr>
      <vt:lpstr>UNPREDICTABILITY</vt:lpstr>
      <vt:lpstr>5. NUOVE IMPLEMENTAZIONI</vt:lpstr>
      <vt:lpstr>PROIEZIONI RISCALATE</vt:lpstr>
      <vt:lpstr>SCORE OTTENUTI</vt:lpstr>
      <vt:lpstr>6. CONCLUSIONI</vt:lpstr>
      <vt:lpstr>Presentazione standard di PowerPoint</vt:lpstr>
      <vt:lpstr>DIPENDENZA DALLE PREVISIONI</vt:lpstr>
      <vt:lpstr>GRAZIE PER L’ATTENZIONE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 THE LADDER How to build a fanta king from scratch</dc:title>
  <cp:lastModifiedBy>Utente di Microsoft Office</cp:lastModifiedBy>
  <cp:revision>25</cp:revision>
  <dcterms:modified xsi:type="dcterms:W3CDTF">2018-07-11T16:47:19Z</dcterms:modified>
</cp:coreProperties>
</file>